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Space Economy (Billion USD)</c:v>
                </c:pt>
              </c:strCache>
            </c:strRef>
          </c:tx>
          <c:spPr>
            <a:solidFill>
              <a:srgbClr val="00E5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2025</c:v>
                  </c:pt>
                  <c:pt idx="1">
                    <c:v>2030</c:v>
                  </c:pt>
                  <c:pt idx="2">
                    <c:v>2035</c:v>
                  </c:pt>
                  <c:pt idx="3">
                    <c:v>2040</c:v>
                  </c:pt>
                  <c:pt idx="4">
                    <c:v>2045</c:v>
                  </c:pt>
                  <c:pt idx="5">
                    <c:v>2050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469</c:v>
                </c:pt>
                <c:pt idx="1">
                  <c:v>700</c:v>
                </c:pt>
                <c:pt idx="2">
                  <c:v>1100</c:v>
                </c:pt>
                <c:pt idx="3">
                  <c:v>1800</c:v>
                </c:pt>
                <c:pt idx="4">
                  <c:v>2700</c:v>
                </c:pt>
                <c:pt idx="5">
                  <c:v>4000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8A9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05051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8A9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Asteroid Types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50510"/>
              </a:solidFill>
              <a:effectLst/>
            </c:spPr>
          </c:dPt>
          <c:dPt>
            <c:idx val="1"/>
            <c:bubble3D val="0"/>
            <c:spPr>
              <a:solidFill>
                <a:srgbClr val="00E5FF"/>
              </a:solidFill>
              <a:effectLst/>
            </c:spPr>
          </c:dPt>
          <c:dPt>
            <c:idx val="2"/>
            <c:bubble3D val="0"/>
            <c:spPr>
              <a:solidFill>
                <a:srgbClr val="FF2D78"/>
              </a:solidFill>
              <a:effectLst/>
            </c:spPr>
          </c:dPt>
          <c:dPt>
            <c:idx val="3"/>
            <c:bubble3D val="0"/>
            <c:spPr>
              <a:solidFill>
                <a:srgbClr val="FFEA00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C-Type (Carbon)</c:v>
                </c:pt>
                <c:pt idx="1">
                  <c:v>S-Type (Silicate)</c:v>
                </c:pt>
                <c:pt idx="2">
                  <c:v>M-Type (Metallic)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75</c:v>
                </c:pt>
                <c:pt idx="1">
                  <c:v>17</c:v>
                </c:pt>
                <c:pt idx="2">
                  <c:v>8</c:v>
                </c:pt>
                <c:pt idx="3">
                  <c:v>0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Launch Cost ($/kg to LEO)</c:v>
                </c:pt>
              </c:strCache>
            </c:strRef>
          </c:tx>
          <c:spPr>
            <a:solidFill>
              <a:srgbClr val="00E5FF"/>
            </a:solidFill>
            <a:ln w="50800" cap="flat">
              <a:solidFill>
                <a:srgbClr val="00E5F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0E5FF"/>
              </a:solidFill>
              <a:ln w="9525" cap="flat">
                <a:solidFill>
                  <a:srgbClr val="00E5F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1980</c:v>
                  </c:pt>
                  <c:pt idx="1">
                    <c:v>1990</c:v>
                  </c:pt>
                  <c:pt idx="2">
                    <c:v>2000</c:v>
                  </c:pt>
                  <c:pt idx="3">
                    <c:v>2010</c:v>
                  </c:pt>
                  <c:pt idx="4">
                    <c:v>2020</c:v>
                  </c:pt>
                  <c:pt idx="5">
                    <c:v>2030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85000</c:v>
                </c:pt>
                <c:pt idx="1">
                  <c:v>50000</c:v>
                </c:pt>
                <c:pt idx="2">
                  <c:v>18000</c:v>
                </c:pt>
                <c:pt idx="3">
                  <c:v>10000</c:v>
                </c:pt>
                <c:pt idx="4">
                  <c:v>2600</c:v>
                </c:pt>
                <c:pt idx="5">
                  <c:v>500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8A9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05051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A8A9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everyone. Today we are looking at the next frontier of industrial civilization: Space Mining.
Transition: Let's look at the agenda.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Moving into the next major phase of our discussion: MISSION: PSYCHE.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NASA's Psyche mission is currently en route to this exact asteroid.
It's an exposed metallic core. It proves these M-type bodies exist and gives us our first close-up data.
Transition: But it is not without massive challenges.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tech is hard, but the legal void is harder. Who owns an asteroid?
The 1967 Outer Space Treaty forbids national appropriation, but is ambiguous on corporate resource extraction.
Transition: What are the immediate opportunities?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first trillionaire won't be mining gold; they'll be mining water.
Water is rocket fuel. If you control the refueling depots in orbit, you control the solar system economy.
Transition: Looking toward the future.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Jeff Bezos' vision is likely the long-term reality: Earth is a garden.
Heavy industry and mining will eventually be moved off-planet to preserve our biosphere.
Transition: Let's summarize the key takeaways.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conclude:
Earth's resources are finite. The cosmos is effectively infinite.
The technology is arriving. The economics are aligning.
Transition: Thank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for your time. I'll now take any questions about the timeline, economics, or technical challenges of space mining.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our flight path for today.
We will start by establishing why this is necessary, examine the economics, and conclude with the realistic challenges we face.
Transition: Why do we need to look upward for resources?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hitting a terrestrial ceiling. By 2035, the transition to green energy will consume more rare earth metals than we can environmentally mine on Earth.
Transition: Fortunately, the solar system is rich.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single asteroid, 16 Psyche, contains staggering wealth.
This isn't just about money; it's about post-scarcity economics for critical industrial metals.
Transition: Let's look at how this market is developing.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space economy is currently mostly satellites and launch services.
By 2040 and 2050, in-space resource utilization will drive exponential growth, pushing the sector into the multi-trillions.
Transition: What exactly are we targeting up there?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all asteroids are equal.
C-types are basically gas stations—full of water we can turn into rocket fuel.
M-types are the treasure chests full of platinum and iron.
Transition: How do we actually get there? Here is the timeline.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moving from prospecting to extraction in our lifetimes.
2030 is the critical pivot: demonstrating we can extract water for fuel off-Earth.
Transition: Let's compare this to terrestrial mining.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Space mining requires vastly more upfront capital, but the yield is incredibly pure.
Most importantly, we offshore the environmental damage away from our biosphere.
Transition: Why is this becoming viable now? Launch costs.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math didn't work when it cost $85,000 to launch a kilogram into orbit.
With reusable rockets pushing costs below $500/kg, the entire equation flips.
Transition: Let's look at a specific target: Psyche.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91440" cy="228600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" y="1371600"/>
            <a:ext cx="45720" cy="1645920"/>
          </a:xfrm>
          <a:prstGeom prst="rect">
            <a:avLst/>
          </a:prstGeom>
          <a:solidFill>
            <a:srgbClr val="FF2D78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3716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68680" y="173736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MINING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EXTRACTING THE COSMOS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411480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gemini-31-pro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505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314575"/>
            <a:ext cx="9144000" cy="91440"/>
          </a:xfrm>
          <a:prstGeom prst="rect">
            <a:avLst/>
          </a:prstGeom>
          <a:solidFill>
            <a:srgbClr val="FF2D78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54305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MISSION: PSYCHE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828925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PROBING THE METALLIC CORE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ACQUISITION: 16 PSYCHE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14400" y="1371600"/>
            <a:ext cx="2743200" cy="2743200"/>
          </a:xfrm>
          <a:prstGeom prst="pentagon">
            <a:avLst/>
          </a:prstGeom>
          <a:solidFill>
            <a:srgbClr val="050510"/>
          </a:solidFill>
          <a:ln w="25400">
            <a:solidFill>
              <a:srgbClr val="FF2D7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16 PSYCHE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200400" y="1554480"/>
            <a:ext cx="914400" cy="0"/>
          </a:xfrm>
          <a:prstGeom prst="line">
            <a:avLst/>
          </a:prstGeom>
          <a:noFill/>
          <a:ln w="12700">
            <a:solidFill>
              <a:srgbClr val="00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0" y="1371600"/>
            <a:ext cx="4114800" cy="548640"/>
          </a:xfrm>
          <a:prstGeom prst="rect">
            <a:avLst>
              <a:gd name="adj" fmla="val 16667"/>
            </a:avLst>
          </a:prstGeom>
          <a:solidFill>
            <a:srgbClr val="050510"/>
          </a:solidFill>
          <a:ln/>
        </p:spPr>
      </p:sp>
      <p:sp>
        <p:nvSpPr>
          <p:cNvPr id="8" name="Text 6"/>
          <p:cNvSpPr/>
          <p:nvPr/>
        </p:nvSpPr>
        <p:spPr>
          <a:xfrm>
            <a:off x="4206240" y="14173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E5FF"/>
                </a:solidFill>
              </a:rPr>
              <a:t>LOCATION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206240" y="16459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Main Asteroid Belt (Between Mars &amp; Jupiter)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0" y="2468880"/>
            <a:ext cx="914400" cy="0"/>
          </a:xfrm>
          <a:prstGeom prst="line">
            <a:avLst/>
          </a:prstGeom>
          <a:noFill/>
          <a:ln w="12700">
            <a:solidFill>
              <a:srgbClr val="00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114800" y="2286000"/>
            <a:ext cx="4114800" cy="548640"/>
          </a:xfrm>
          <a:prstGeom prst="rect">
            <a:avLst>
              <a:gd name="adj" fmla="val 16667"/>
            </a:avLst>
          </a:prstGeom>
          <a:solidFill>
            <a:srgbClr val="050510"/>
          </a:solidFill>
          <a:ln/>
        </p:spPr>
      </p:sp>
      <p:sp>
        <p:nvSpPr>
          <p:cNvPr id="12" name="Text 10"/>
          <p:cNvSpPr/>
          <p:nvPr/>
        </p:nvSpPr>
        <p:spPr>
          <a:xfrm>
            <a:off x="4206240" y="23317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E5FF"/>
                </a:solidFill>
              </a:rPr>
              <a:t>COMPOSITION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206240" y="25603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Exposed iron-nickel core of an early planet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200400" y="3383280"/>
            <a:ext cx="914400" cy="0"/>
          </a:xfrm>
          <a:prstGeom prst="line">
            <a:avLst/>
          </a:prstGeom>
          <a:noFill/>
          <a:ln w="12700">
            <a:solidFill>
              <a:srgbClr val="00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14800" y="3200400"/>
            <a:ext cx="4114800" cy="548640"/>
          </a:xfrm>
          <a:prstGeom prst="rect">
            <a:avLst>
              <a:gd name="adj" fmla="val 16667"/>
            </a:avLst>
          </a:prstGeom>
          <a:solidFill>
            <a:srgbClr val="050510"/>
          </a:solidFill>
          <a:ln/>
        </p:spPr>
      </p:sp>
      <p:sp>
        <p:nvSpPr>
          <p:cNvPr id="16" name="Text 14"/>
          <p:cNvSpPr/>
          <p:nvPr/>
        </p:nvSpPr>
        <p:spPr>
          <a:xfrm>
            <a:off x="4206240" y="32461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E5FF"/>
                </a:solidFill>
              </a:rPr>
              <a:t>DIMENSIONS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206240" y="34747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220 kilometers (140 miles) in diameter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MATRIX &amp; CHALLENGES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1097280" cy="731520"/>
          </a:xfrm>
          <a:prstGeom prst="rect">
            <a:avLst>
              <a:gd name="adj" fmla="val 12500"/>
            </a:avLst>
          </a:prstGeom>
          <a:solidFill>
            <a:srgbClr val="FF2D7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0"/>
            <a:ext cx="1097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1A"/>
                </a:solidFill>
              </a:rPr>
              <a:t>HIGH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737360" y="1371600"/>
            <a:ext cx="6949440" cy="731520"/>
          </a:xfrm>
          <a:prstGeom prst="rect">
            <a:avLst>
              <a:gd name="adj" fmla="val 12500"/>
            </a:avLst>
          </a:prstGeom>
          <a:solidFill>
            <a:srgbClr val="050510"/>
          </a:solidFill>
          <a:ln w="12700">
            <a:solidFill>
              <a:srgbClr val="FF2D7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920240" y="1371600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Legal/Regulatory Void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2377440"/>
            <a:ext cx="1097280" cy="731520"/>
          </a:xfrm>
          <a:prstGeom prst="rect">
            <a:avLst>
              <a:gd name="adj" fmla="val 12500"/>
            </a:avLst>
          </a:prstGeom>
          <a:solidFill>
            <a:srgbClr val="FFEA00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377440"/>
            <a:ext cx="1097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1A"/>
                </a:solidFill>
              </a:rPr>
              <a:t>MED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737360" y="2377440"/>
            <a:ext cx="6949440" cy="731520"/>
          </a:xfrm>
          <a:prstGeom prst="rect">
            <a:avLst>
              <a:gd name="adj" fmla="val 12500"/>
            </a:avLst>
          </a:prstGeom>
          <a:solidFill>
            <a:srgbClr val="050510"/>
          </a:solidFill>
          <a:ln w="12700">
            <a:solidFill>
              <a:srgbClr val="FFEA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920240" y="2377440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Propulsion Tech Limits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383280"/>
            <a:ext cx="1097280" cy="731520"/>
          </a:xfrm>
          <a:prstGeom prst="rect">
            <a:avLst>
              <a:gd name="adj" fmla="val 12500"/>
            </a:avLst>
          </a:prstGeom>
          <a:solidFill>
            <a:srgbClr val="00E5FF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383280"/>
            <a:ext cx="1097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1A"/>
                </a:solidFill>
              </a:rPr>
              <a:t>LOW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737360" y="3383280"/>
            <a:ext cx="6949440" cy="731520"/>
          </a:xfrm>
          <a:prstGeom prst="rect">
            <a:avLst>
              <a:gd name="adj" fmla="val 12500"/>
            </a:avLst>
          </a:prstGeom>
          <a:solidFill>
            <a:srgbClr val="050510"/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920240" y="3383280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Earth Market Disruption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OPPORTUNITIES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2560320" cy="2743200"/>
          </a:xfrm>
          <a:prstGeom prst="rect">
            <a:avLst>
              <a:gd name="adj" fmla="val 3571"/>
            </a:avLst>
          </a:prstGeom>
          <a:solidFill>
            <a:srgbClr val="050510"/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645920"/>
            <a:ext cx="2560320" cy="9144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0116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EA00"/>
                </a:solidFill>
              </a:rPr>
              <a:t>WATER FOR FUEL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A9A"/>
                </a:solidFill>
              </a:rPr>
              <a:t>Extracting ice from C-types to create liquid oxygen/hydrogen. Creates a deep-space gas station economy.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91840" y="1645920"/>
            <a:ext cx="2560320" cy="2743200"/>
          </a:xfrm>
          <a:prstGeom prst="rect">
            <a:avLst>
              <a:gd name="adj" fmla="val 3571"/>
            </a:avLst>
          </a:prstGeom>
          <a:solidFill>
            <a:srgbClr val="050510"/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91840" y="1645920"/>
            <a:ext cx="2560320" cy="9144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10" name="Text 8"/>
          <p:cNvSpPr/>
          <p:nvPr/>
        </p:nvSpPr>
        <p:spPr>
          <a:xfrm>
            <a:off x="3383280" y="20116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EA00"/>
                </a:solidFill>
              </a:rPr>
              <a:t>PGM EXTRACTION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74720" y="256032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A9A"/>
                </a:solidFill>
              </a:rPr>
              <a:t>Mining Platinum Group Metals for Earth-bound industries (electronics, green energy tech).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126480" y="1645920"/>
            <a:ext cx="2560320" cy="2743200"/>
          </a:xfrm>
          <a:prstGeom prst="rect">
            <a:avLst>
              <a:gd name="adj" fmla="val 3571"/>
            </a:avLst>
          </a:prstGeom>
          <a:solidFill>
            <a:srgbClr val="050510"/>
          </a:solidFill>
          <a:ln w="12700">
            <a:solidFill>
              <a:srgbClr val="00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126480" y="1645920"/>
            <a:ext cx="2560320" cy="9144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20116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EA00"/>
                </a:solidFill>
              </a:rPr>
              <a:t>OFF-WORLD MFG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309360" y="256032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A9A"/>
                </a:solidFill>
              </a:rPr>
              <a:t>Refining metals in zero-g for massive structures that could never survive Earth's gravity or launch.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OUTLOOK: 2040 AND BEYOND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0" y="1371600"/>
            <a:ext cx="3657600" cy="3657600"/>
          </a:xfrm>
          <a:prstGeom prst="ellipse">
            <a:avLst/>
          </a:prstGeom>
          <a:solidFill>
            <a:srgbClr val="050510"/>
          </a:solidFill>
          <a:ln w="25400">
            <a:solidFill>
              <a:srgbClr val="FF2D7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0" y="22860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THE CISLUNAR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ECONOMY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2000" dirty="0">
                <a:solidFill>
                  <a:srgbClr val="00E5FF"/>
                </a:solidFill>
              </a:rPr>
              <a:t>The space between Earth and the Moon becomes a fully industrialized economic zone.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3474720"/>
            <a:ext cx="3657600" cy="45720"/>
          </a:xfrm>
          <a:prstGeom prst="rect">
            <a:avLst/>
          </a:prstGeom>
          <a:solidFill>
            <a:srgbClr val="FFEA00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36576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8A9A"/>
                </a:solidFill>
              </a:rPr>
              <a:t>Extraction moves off-world. Earth becomes zoned for residential and light commercial use only.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91440" cy="548640"/>
          </a:xfrm>
          <a:prstGeom prst="rect">
            <a:avLst/>
          </a:prstGeom>
          <a:solidFill>
            <a:srgbClr val="FFEA0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37160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Terrestrial rare earth supplies are physically insufficient for the green transition.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91440" cy="548640"/>
          </a:xfrm>
          <a:prstGeom prst="rect">
            <a:avLst/>
          </a:prstGeom>
          <a:solidFill>
            <a:srgbClr val="FFEA0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19456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costs have finally dropped below the threshold of economic viability.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3017520"/>
            <a:ext cx="91440" cy="548640"/>
          </a:xfrm>
          <a:prstGeom prst="rect">
            <a:avLst/>
          </a:prstGeom>
          <a:solidFill>
            <a:srgbClr val="FFEA00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30175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extraction (for orbital refueling) will precede precious metal mining.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3840480"/>
            <a:ext cx="91440" cy="548640"/>
          </a:xfrm>
          <a:prstGeom prst="rect">
            <a:avLst/>
          </a:prstGeom>
          <a:solidFill>
            <a:srgbClr val="FFEA00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84048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frameworks remain the largest single barrier to commercial investment.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505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114800"/>
            <a:ext cx="9144000" cy="9144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8288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INITIATE SEQUENCE.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0" y="29260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2D78"/>
                </a:solidFill>
              </a:rPr>
              <a:t>QUESTIONS &amp; DISCUSSION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14400" y="1371600"/>
            <a:ext cx="365760" cy="365760"/>
          </a:xfrm>
          <a:prstGeom prst="ellipse">
            <a:avLst/>
          </a:prstGeom>
          <a:solidFill>
            <a:srgbClr val="050510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371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463040" y="1371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Context: The Earth's Resource Limit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914400" y="2011680"/>
            <a:ext cx="365760" cy="365760"/>
          </a:xfrm>
          <a:prstGeom prst="ellipse">
            <a:avLst/>
          </a:prstGeom>
          <a:solidFill>
            <a:srgbClr val="050510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011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63040" y="20116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700 Quintillion Dollar Rock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914400" y="2651760"/>
            <a:ext cx="365760" cy="365760"/>
          </a:xfrm>
          <a:prstGeom prst="ellipse">
            <a:avLst/>
          </a:prstGeom>
          <a:solidFill>
            <a:srgbClr val="050510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2651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463040" y="26517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&amp; Landscape Overview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14400" y="3291840"/>
            <a:ext cx="365760" cy="365760"/>
          </a:xfrm>
          <a:prstGeom prst="ellipse">
            <a:avLst/>
          </a:prstGeom>
          <a:solidFill>
            <a:srgbClr val="050510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2918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463040" y="32918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Economics &amp; Trajectories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050510"/>
          </a:solidFill>
          <a:ln w="25400">
            <a:solidFill>
              <a:srgbClr val="00E5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39319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463040" y="39319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Risks, Realities, &amp; The Future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IMPERATIVE FOR EXPANSION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E5FF"/>
                </a:solidFill>
              </a:rPr>
              <a:t>EARTH's LIMITS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4114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FFFFFF"/>
                </a:solidFill>
              </a:rPr>
              <a:t>Global transition to renewable energy and advanced computation requires an unprecedented volume of Rare Earth Elements (REEs) and battery metals.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29200" y="1371600"/>
            <a:ext cx="3657600" cy="2743200"/>
          </a:xfrm>
          <a:prstGeom prst="rect">
            <a:avLst>
              <a:gd name="adj" fmla="val 3333"/>
            </a:avLst>
          </a:prstGeom>
          <a:solidFill>
            <a:srgbClr val="050510"/>
          </a:solidFill>
          <a:ln w="25400">
            <a:solidFill>
              <a:srgbClr val="FF2D7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0" y="16459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2D78"/>
                </a:solidFill>
              </a:rPr>
              <a:t>CRITICAL SHORTAGE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0" y="210312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</a:rPr>
              <a:t>2035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5303520" y="301752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A8A9A"/>
                </a:solidFill>
              </a:rPr>
              <a:t>Projected year where terrestrial demand for critical battery metals will completely outstrip accessible supply.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371600"/>
            <a:ext cx="9144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E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$700 QUINTILLION</a:t>
            </a:r>
            <a:endParaRPr lang="en-US" sz="6400" dirty="0"/>
          </a:p>
        </p:txBody>
      </p:sp>
      <p:sp>
        <p:nvSpPr>
          <p:cNvPr id="3" name="Shape 1"/>
          <p:cNvSpPr/>
          <p:nvPr/>
        </p:nvSpPr>
        <p:spPr>
          <a:xfrm>
            <a:off x="2743200" y="2926080"/>
            <a:ext cx="3657600" cy="0"/>
          </a:xfrm>
          <a:prstGeom prst="line">
            <a:avLst/>
          </a:prstGeom>
          <a:noFill/>
          <a:ln w="25400">
            <a:solidFill>
              <a:srgbClr val="00E5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32004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resource value of Asteroid 16 Psyche alone.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384048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Enough to give every person on Earth $90 billion.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metallic asteroid contains more platinum group metals than have ever been mined in human history.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SPACE ECONOMY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*Source: Aggregated projections from major financial institutions (2026)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NEAR-EARTH ASTEROID COMPOSITION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914400" y="137160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029200" y="1645920"/>
            <a:ext cx="182880" cy="548640"/>
          </a:xfrm>
          <a:prstGeom prst="rect">
            <a:avLst/>
          </a:prstGeom>
          <a:solidFill>
            <a:srgbClr val="05051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303520" y="16459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C-Type (Carbonaceous)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303520" y="19202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 - Rich in water/volatiles. Crucial for in-space refueling.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029200" y="2468880"/>
            <a:ext cx="182880" cy="548640"/>
          </a:xfrm>
          <a:prstGeom prst="rect">
            <a:avLst/>
          </a:prstGeom>
          <a:solidFill>
            <a:srgbClr val="00E5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303520" y="24688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S-Type (Silicate)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303520" y="27432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17% - Rock and some metals. Lower value, high abundance.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029200" y="3291840"/>
            <a:ext cx="182880" cy="548640"/>
          </a:xfrm>
          <a:prstGeom prst="rect">
            <a:avLst/>
          </a:prstGeom>
          <a:solidFill>
            <a:srgbClr val="FF2D7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303520" y="32918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M-Type (Metallic)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303520" y="3566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- Iron, Nickel, Platinum, Gold. The highest economic targets.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PROGRESSION TIMELINE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2743200"/>
            <a:ext cx="8229600" cy="0"/>
          </a:xfrm>
          <a:prstGeom prst="line">
            <a:avLst/>
          </a:prstGeom>
          <a:noFill/>
          <a:ln w="38100">
            <a:solidFill>
              <a:srgbClr val="00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2651760"/>
            <a:ext cx="182880" cy="182880"/>
          </a:xfrm>
          <a:prstGeom prst="ellipse">
            <a:avLst/>
          </a:prstGeom>
          <a:solidFill>
            <a:srgbClr val="0A0A1A"/>
          </a:solidFill>
          <a:ln w="38100">
            <a:solidFill>
              <a:srgbClr val="FF2D7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05840" y="1828800"/>
            <a:ext cx="0" cy="822960"/>
          </a:xfrm>
          <a:prstGeom prst="line">
            <a:avLst/>
          </a:prstGeom>
          <a:noFill/>
          <a:ln w="12700">
            <a:solidFill>
              <a:srgbClr val="7A8A9A"/>
            </a:solidFill>
            <a:prstDash val="dash"/>
          </a:ln>
        </p:spPr>
      </p:sp>
      <p:sp>
        <p:nvSpPr>
          <p:cNvPr id="7" name="Text 5"/>
          <p:cNvSpPr/>
          <p:nvPr/>
        </p:nvSpPr>
        <p:spPr>
          <a:xfrm>
            <a:off x="457200" y="13716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EA00"/>
                </a:solidFill>
              </a:rPr>
              <a:t>2026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1440" y="9144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Automated prospectors launched to Near-Earth Asteroids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2651760"/>
            <a:ext cx="182880" cy="182880"/>
          </a:xfrm>
          <a:prstGeom prst="ellipse">
            <a:avLst/>
          </a:prstGeom>
          <a:solidFill>
            <a:srgbClr val="0A0A1A"/>
          </a:solidFill>
          <a:ln w="38100">
            <a:solidFill>
              <a:srgbClr val="FF2D7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91840" y="2834640"/>
            <a:ext cx="0" cy="822960"/>
          </a:xfrm>
          <a:prstGeom prst="line">
            <a:avLst/>
          </a:prstGeom>
          <a:noFill/>
          <a:ln w="12700">
            <a:solidFill>
              <a:srgbClr val="7A8A9A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2743200" y="37490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EA00"/>
                </a:solidFill>
              </a:rPr>
              <a:t>2030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377440" y="41148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First successful proof-of-concept water extraction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0" y="2651760"/>
            <a:ext cx="182880" cy="182880"/>
          </a:xfrm>
          <a:prstGeom prst="ellipse">
            <a:avLst/>
          </a:prstGeom>
          <a:solidFill>
            <a:srgbClr val="0A0A1A"/>
          </a:solidFill>
          <a:ln w="38100">
            <a:solidFill>
              <a:srgbClr val="FF2D7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577840" y="1828800"/>
            <a:ext cx="0" cy="822960"/>
          </a:xfrm>
          <a:prstGeom prst="line">
            <a:avLst/>
          </a:prstGeom>
          <a:noFill/>
          <a:ln w="12700">
            <a:solidFill>
              <a:srgbClr val="7A8A9A"/>
            </a:solidFill>
            <a:prstDash val="dash"/>
          </a:ln>
        </p:spPr>
      </p:sp>
      <p:sp>
        <p:nvSpPr>
          <p:cNvPr id="15" name="Text 13"/>
          <p:cNvSpPr/>
          <p:nvPr/>
        </p:nvSpPr>
        <p:spPr>
          <a:xfrm>
            <a:off x="5029200" y="13716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EA00"/>
                </a:solidFill>
              </a:rPr>
              <a:t>2035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663440" y="9144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Lunar staging base established for deep space ops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772400" y="2651760"/>
            <a:ext cx="182880" cy="182880"/>
          </a:xfrm>
          <a:prstGeom prst="ellipse">
            <a:avLst/>
          </a:prstGeom>
          <a:solidFill>
            <a:srgbClr val="0A0A1A"/>
          </a:solidFill>
          <a:ln w="38100">
            <a:solidFill>
              <a:srgbClr val="FF2D7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863840" y="2834640"/>
            <a:ext cx="0" cy="822960"/>
          </a:xfrm>
          <a:prstGeom prst="line">
            <a:avLst/>
          </a:prstGeom>
          <a:noFill/>
          <a:ln w="12700">
            <a:solidFill>
              <a:srgbClr val="7A8A9A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7315200" y="37490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EA00"/>
                </a:solidFill>
              </a:rPr>
              <a:t>2045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949440" y="41148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Commercial platinum-group metals return to Earth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PARADIGM SHIFT: EARTH VS. SPACE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00E5FF"/>
                          </a:solidFill>
                        </a:rPr>
                        <a:t>Attribute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00E5FF"/>
                          </a:solidFill>
                        </a:rPr>
                        <a:t>Terrestrial Mining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00E5FF"/>
                          </a:solidFill>
                        </a:rPr>
                        <a:t>Space Mining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1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Initial Capital Cost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High ($1B - $5B)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Extreme ($5B - $20B+)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Environmental Impact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Severe (Deforestation, toxic tailings)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Zero (Dead environments)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Ore Grade / Yield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Declining (Often &lt; 1%)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Pristine (Up to 80% pure metal)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Legal Framework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Established (National laws)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Ambiguous (Outer Space Treaty)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Logistics &amp; Transport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Heavy rail, shipping vessels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High-cost atmospheric reentry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2D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1A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E5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E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ECONOMIC ENABLER: LAUNCH COSTS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371600"/>
          <a:ext cx="82296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EA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'Moore's Law' of aerospace: Reusability has slashed access costs by 99% since the Space Shuttle era, crossing the threshold of economic viability.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8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//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Space Mining</dc:title>
  <dc:subject>PptxGenJS Presentation</dc:subject>
  <dc:creator>Generated with a one-shot workflow</dc:creator>
  <cp:lastModifiedBy>Generated with a one-shot workflow</cp:lastModifiedBy>
  <cp:revision>1</cp:revision>
  <dcterms:created xsi:type="dcterms:W3CDTF">2026-04-04T07:19:04Z</dcterms:created>
  <dcterms:modified xsi:type="dcterms:W3CDTF">2026-04-04T07:19:04Z</dcterms:modified>
</cp:coreProperties>
</file>